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Quicksand Bold" charset="1" panose="00000000000000000000"/>
      <p:regular r:id="rId24"/>
    </p:embeddedFont>
    <p:embeddedFont>
      <p:font typeface="Quicksand Semi-Bold" charset="1" panose="00000000000000000000"/>
      <p:regular r:id="rId25"/>
    </p:embeddedFont>
    <p:embeddedFont>
      <p:font typeface="Quicksand" charset="1" panose="00000000000000000000"/>
      <p:regular r:id="rId26"/>
    </p:embeddedFont>
    <p:embeddedFont>
      <p:font typeface="Open Sans Bold" charset="1" panose="020B0806030504020204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8971" y="-1216640"/>
            <a:ext cx="2645745" cy="2544056"/>
            <a:chOff x="0" y="0"/>
            <a:chExt cx="609705" cy="586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26774" y="1327416"/>
            <a:ext cx="2645745" cy="2544056"/>
            <a:chOff x="0" y="0"/>
            <a:chExt cx="609705" cy="5862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72519" y="-1216640"/>
            <a:ext cx="2645745" cy="2544056"/>
            <a:chOff x="0" y="0"/>
            <a:chExt cx="609705" cy="5862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64009" y="-1216640"/>
            <a:ext cx="2645745" cy="2544056"/>
            <a:chOff x="0" y="0"/>
            <a:chExt cx="609705" cy="5862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18264" y="1327416"/>
            <a:ext cx="2645745" cy="2544056"/>
            <a:chOff x="0" y="0"/>
            <a:chExt cx="609705" cy="5862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15481" y="1327416"/>
            <a:ext cx="2645745" cy="2544056"/>
            <a:chOff x="0" y="0"/>
            <a:chExt cx="609705" cy="5862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113245" y="3871472"/>
            <a:ext cx="2645745" cy="2544056"/>
            <a:chOff x="0" y="0"/>
            <a:chExt cx="609705" cy="5862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78245" y="3871472"/>
            <a:ext cx="2645745" cy="2544056"/>
            <a:chOff x="0" y="0"/>
            <a:chExt cx="609705" cy="58627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469736" y="3871472"/>
            <a:ext cx="2645745" cy="2544056"/>
            <a:chOff x="0" y="0"/>
            <a:chExt cx="609705" cy="5862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532500" y="6415528"/>
            <a:ext cx="2645745" cy="2544056"/>
            <a:chOff x="0" y="0"/>
            <a:chExt cx="609705" cy="58627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823991" y="6415528"/>
            <a:ext cx="2645745" cy="2544056"/>
            <a:chOff x="0" y="0"/>
            <a:chExt cx="609705" cy="5862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115481" y="6415528"/>
            <a:ext cx="2645745" cy="2544056"/>
            <a:chOff x="0" y="0"/>
            <a:chExt cx="609705" cy="58627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-113245" y="8959584"/>
            <a:ext cx="2645745" cy="2544056"/>
            <a:chOff x="0" y="0"/>
            <a:chExt cx="609705" cy="58627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172519" y="8959584"/>
            <a:ext cx="2645745" cy="2544056"/>
            <a:chOff x="0" y="0"/>
            <a:chExt cx="609705" cy="58627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454923" y="8959584"/>
            <a:ext cx="2645745" cy="2544056"/>
            <a:chOff x="0" y="0"/>
            <a:chExt cx="609705" cy="58627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5761226" y="-1216640"/>
            <a:ext cx="2645745" cy="2544056"/>
            <a:chOff x="0" y="0"/>
            <a:chExt cx="609705" cy="58627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5761226" y="3871472"/>
            <a:ext cx="2645745" cy="2544056"/>
            <a:chOff x="0" y="0"/>
            <a:chExt cx="609705" cy="58627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5737327" y="8959584"/>
            <a:ext cx="2645745" cy="2544056"/>
            <a:chOff x="0" y="0"/>
            <a:chExt cx="609705" cy="58627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609705" cy="586271"/>
            </a:xfrm>
            <a:custGeom>
              <a:avLst/>
              <a:gdLst/>
              <a:ahLst/>
              <a:cxnLst/>
              <a:rect r="r" b="b" t="t" l="l"/>
              <a:pathLst>
                <a:path h="586271" w="609705">
                  <a:moveTo>
                    <a:pt x="0" y="0"/>
                  </a:moveTo>
                  <a:lnTo>
                    <a:pt x="609705" y="0"/>
                  </a:lnTo>
                  <a:lnTo>
                    <a:pt x="609705" y="586271"/>
                  </a:lnTo>
                  <a:lnTo>
                    <a:pt x="0" y="5862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19050"/>
              <a:ext cx="609705" cy="605321"/>
            </a:xfrm>
            <a:prstGeom prst="rect">
              <a:avLst/>
            </a:prstGeom>
          </p:spPr>
          <p:txBody>
            <a:bodyPr anchor="ctr" rtlCol="false" tIns="79001" lIns="79001" bIns="79001" rIns="79001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28700" y="1327416"/>
            <a:ext cx="16230600" cy="4516103"/>
            <a:chOff x="0" y="0"/>
            <a:chExt cx="8549452" cy="237885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549452" cy="2378853"/>
            </a:xfrm>
            <a:custGeom>
              <a:avLst/>
              <a:gdLst/>
              <a:ahLst/>
              <a:cxnLst/>
              <a:rect r="r" b="b" t="t" l="l"/>
              <a:pathLst>
                <a:path h="2378853" w="8549452">
                  <a:moveTo>
                    <a:pt x="0" y="0"/>
                  </a:moveTo>
                  <a:lnTo>
                    <a:pt x="8549452" y="0"/>
                  </a:lnTo>
                  <a:lnTo>
                    <a:pt x="8549452" y="2378853"/>
                  </a:lnTo>
                  <a:lnTo>
                    <a:pt x="0" y="23788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19050"/>
              <a:ext cx="8549452" cy="239790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610174" y="2437519"/>
            <a:ext cx="15073379" cy="295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Quicksand Bold"/>
              </a:rPr>
              <a:t>TRAITEMENT DE CO2 DANS UNE RUCHE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442564" y="1620574"/>
            <a:ext cx="1062374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Quicksand Bold"/>
              </a:rPr>
              <a:t>Projet Électronique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0" y="8892909"/>
            <a:ext cx="4666721" cy="1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66"/>
              </a:lnSpc>
            </a:pPr>
            <a:r>
              <a:rPr lang="en-US" sz="3761">
                <a:solidFill>
                  <a:srgbClr val="FFFFFF"/>
                </a:solidFill>
                <a:latin typeface="Quicksand Semi-Bold"/>
              </a:rPr>
              <a:t>Elyes ZANTOUR</a:t>
            </a:r>
          </a:p>
          <a:p>
            <a:pPr algn="just">
              <a:lnSpc>
                <a:spcPts val="5266"/>
              </a:lnSpc>
              <a:spcBef>
                <a:spcPct val="0"/>
              </a:spcBef>
            </a:pPr>
            <a:r>
              <a:rPr lang="en-US" sz="3761">
                <a:solidFill>
                  <a:srgbClr val="FFFFFF"/>
                </a:solidFill>
                <a:latin typeface="Quicksand Semi-Bold"/>
              </a:rPr>
              <a:t>Nicolas CARNEVALI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98304"/>
            <a:ext cx="18288000" cy="9128357"/>
            <a:chOff x="0" y="0"/>
            <a:chExt cx="24384000" cy="121711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65" t="0" r="965" b="0"/>
            <a:stretch>
              <a:fillRect/>
            </a:stretch>
          </p:blipFill>
          <p:spPr>
            <a:xfrm flipH="false" flipV="false">
              <a:off x="0" y="0"/>
              <a:ext cx="24384000" cy="1217114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7499093" y="9540936"/>
            <a:ext cx="56857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Quicksand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4318" y="-311380"/>
            <a:ext cx="8923529" cy="10909760"/>
            <a:chOff x="0" y="0"/>
            <a:chExt cx="11898039" cy="145463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231" r="0" b="4231"/>
            <a:stretch>
              <a:fillRect/>
            </a:stretch>
          </p:blipFill>
          <p:spPr>
            <a:xfrm flipH="false" flipV="false">
              <a:off x="0" y="0"/>
              <a:ext cx="11898039" cy="1454634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15360" y="358714"/>
            <a:ext cx="8541981" cy="9871196"/>
            <a:chOff x="0" y="0"/>
            <a:chExt cx="4499479" cy="51996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99480" cy="5199642"/>
            </a:xfrm>
            <a:custGeom>
              <a:avLst/>
              <a:gdLst/>
              <a:ahLst/>
              <a:cxnLst/>
              <a:rect r="r" b="b" t="t" l="l"/>
              <a:pathLst>
                <a:path h="5199642" w="4499480">
                  <a:moveTo>
                    <a:pt x="0" y="0"/>
                  </a:moveTo>
                  <a:lnTo>
                    <a:pt x="4499480" y="0"/>
                  </a:lnTo>
                  <a:lnTo>
                    <a:pt x="4499480" y="5199642"/>
                  </a:lnTo>
                  <a:lnTo>
                    <a:pt x="0" y="5199642"/>
                  </a:lnTo>
                  <a:close/>
                </a:path>
              </a:pathLst>
            </a:custGeom>
            <a:solidFill>
              <a:srgbClr val="FFD76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499479" cy="5218692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92542" y="1294219"/>
            <a:ext cx="7587617" cy="173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3"/>
              </a:lnSpc>
            </a:pPr>
            <a:r>
              <a:rPr lang="en-US" sz="5002">
                <a:solidFill>
                  <a:srgbClr val="000000"/>
                </a:solidFill>
                <a:latin typeface="Quicksand Bold"/>
              </a:rPr>
              <a:t>TEST DES 3 CAPTEURS ENSEMBLE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true" rot="-2700000">
            <a:off x="9012832" y="6421181"/>
            <a:ext cx="3998358" cy="385841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499093" y="9540936"/>
            <a:ext cx="56857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9F9F9"/>
                </a:solidFill>
                <a:latin typeface="Quicksand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2030" y="3178608"/>
            <a:ext cx="8328640" cy="597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2161" indent="-406080" lvl="1">
              <a:lnSpc>
                <a:spcPts val="5266"/>
              </a:lnSpc>
              <a:spcBef>
                <a:spcPct val="0"/>
              </a:spcBef>
              <a:buFont typeface="Arial"/>
              <a:buChar char="•"/>
            </a:pPr>
            <a:r>
              <a:rPr lang="en-US" sz="3761" strike="noStrike" u="none">
                <a:solidFill>
                  <a:srgbClr val="000000"/>
                </a:solidFill>
                <a:latin typeface="Quicksand"/>
              </a:rPr>
              <a:t>Allumer 2 capteurs à la fois</a:t>
            </a:r>
          </a:p>
          <a:p>
            <a:pPr algn="l" marL="0" indent="0" lvl="0">
              <a:lnSpc>
                <a:spcPts val="5266"/>
              </a:lnSpc>
              <a:spcBef>
                <a:spcPct val="0"/>
              </a:spcBef>
            </a:pPr>
          </a:p>
          <a:p>
            <a:pPr algn="l" marL="812161" indent="-406080" lvl="1">
              <a:lnSpc>
                <a:spcPts val="5266"/>
              </a:lnSpc>
              <a:spcBef>
                <a:spcPct val="0"/>
              </a:spcBef>
              <a:buFont typeface="Arial"/>
              <a:buChar char="•"/>
            </a:pPr>
            <a:r>
              <a:rPr lang="en-US" sz="3761" strike="noStrike" u="none">
                <a:solidFill>
                  <a:srgbClr val="000000"/>
                </a:solidFill>
                <a:latin typeface="Quicksand"/>
              </a:rPr>
              <a:t>Différencier l’adresse I2C </a:t>
            </a:r>
          </a:p>
          <a:p>
            <a:pPr algn="l" marL="0" indent="0" lvl="0">
              <a:lnSpc>
                <a:spcPts val="5266"/>
              </a:lnSpc>
              <a:spcBef>
                <a:spcPct val="0"/>
              </a:spcBef>
            </a:pPr>
          </a:p>
          <a:p>
            <a:pPr algn="l" marL="812161" indent="-406080" lvl="1">
              <a:lnSpc>
                <a:spcPts val="5266"/>
              </a:lnSpc>
              <a:spcBef>
                <a:spcPct val="0"/>
              </a:spcBef>
              <a:buFont typeface="Arial"/>
              <a:buChar char="•"/>
            </a:pPr>
            <a:r>
              <a:rPr lang="en-US" sz="3761" strike="noStrike" u="none">
                <a:solidFill>
                  <a:srgbClr val="000000"/>
                </a:solidFill>
                <a:latin typeface="Quicksand"/>
              </a:rPr>
              <a:t>Allumer le 3ème capteur</a:t>
            </a:r>
          </a:p>
          <a:p>
            <a:pPr algn="l" marL="0" indent="0" lvl="0">
              <a:lnSpc>
                <a:spcPts val="5266"/>
              </a:lnSpc>
              <a:spcBef>
                <a:spcPct val="0"/>
              </a:spcBef>
            </a:pPr>
          </a:p>
          <a:p>
            <a:pPr algn="l" marL="812161" indent="-406080" lvl="1">
              <a:lnSpc>
                <a:spcPts val="5266"/>
              </a:lnSpc>
              <a:spcBef>
                <a:spcPct val="0"/>
              </a:spcBef>
              <a:buFont typeface="Arial"/>
              <a:buChar char="•"/>
            </a:pPr>
            <a:r>
              <a:rPr lang="en-US" sz="3761" strike="noStrike" u="none">
                <a:solidFill>
                  <a:srgbClr val="000000"/>
                </a:solidFill>
                <a:latin typeface="Quicksand"/>
              </a:rPr>
              <a:t>Temps d’attente </a:t>
            </a:r>
          </a:p>
          <a:p>
            <a:pPr algn="l" marL="0" indent="0" lvl="0">
              <a:lnSpc>
                <a:spcPts val="526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266"/>
              </a:lnSpc>
              <a:spcBef>
                <a:spcPct val="0"/>
              </a:spcBef>
            </a:pPr>
            <a:r>
              <a:rPr lang="en-US" sz="3761" strike="noStrike" u="none">
                <a:solidFill>
                  <a:srgbClr val="000000"/>
                </a:solidFill>
                <a:latin typeface="Quicksan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4500" y="1063298"/>
            <a:ext cx="8393171" cy="8229600"/>
            <a:chOff x="0" y="0"/>
            <a:chExt cx="4421094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1094" cy="4334933"/>
            </a:xfrm>
            <a:custGeom>
              <a:avLst/>
              <a:gdLst/>
              <a:ahLst/>
              <a:cxnLst/>
              <a:rect r="r" b="b" t="t" l="l"/>
              <a:pathLst>
                <a:path h="4334933" w="4421094">
                  <a:moveTo>
                    <a:pt x="0" y="0"/>
                  </a:moveTo>
                  <a:lnTo>
                    <a:pt x="4421094" y="0"/>
                  </a:lnTo>
                  <a:lnTo>
                    <a:pt x="4421094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21094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</a:pPr>
              <a:r>
                <a:rPr lang="en-US" sz="952">
                  <a:solidFill>
                    <a:srgbClr val="000000"/>
                  </a:solidFill>
                  <a:latin typeface="Canva Sans"/>
                </a:rPr>
                <a:t>Allumer 2 capteurs à la fois Mettre la pin ADD à 1 pour le 1er capteur et à 0 pour le 2eme capteur ( 0x52 et 0x53) Allumer le 3 eme capteur mais on etait obligé d’attendre 60s pour avour des mesures</a:t>
              </a:r>
            </a:p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02183" y="1325314"/>
            <a:ext cx="6529434" cy="128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3"/>
              </a:lnSpc>
            </a:pPr>
            <a:r>
              <a:rPr lang="en-US" sz="7602">
                <a:solidFill>
                  <a:srgbClr val="FFD768"/>
                </a:solidFill>
                <a:latin typeface="Quicksand Bold"/>
              </a:rPr>
              <a:t>MUX I2C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28966" y="756701"/>
            <a:ext cx="7902769" cy="8536197"/>
          </a:xfrm>
          <a:custGeom>
            <a:avLst/>
            <a:gdLst/>
            <a:ahLst/>
            <a:cxnLst/>
            <a:rect r="r" b="b" t="t" l="l"/>
            <a:pathLst>
              <a:path h="8536197" w="7902769">
                <a:moveTo>
                  <a:pt x="0" y="0"/>
                </a:moveTo>
                <a:lnTo>
                  <a:pt x="7902769" y="0"/>
                </a:lnTo>
                <a:lnTo>
                  <a:pt x="7902769" y="8536197"/>
                </a:lnTo>
                <a:lnTo>
                  <a:pt x="0" y="8536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99093" y="9540936"/>
            <a:ext cx="56857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Quicksand Bold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9031" y="2942243"/>
            <a:ext cx="8328640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9F9F9"/>
                </a:solidFill>
                <a:latin typeface="Open Sans Bold"/>
              </a:rPr>
              <a:t>MUX 1 to 8 </a:t>
            </a:r>
          </a:p>
          <a:p>
            <a:pPr algn="l">
              <a:lnSpc>
                <a:spcPts val="5600"/>
              </a:lnSpc>
            </a:pPr>
          </a:p>
          <a:p>
            <a:pPr algn="l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9F9F9"/>
                </a:solidFill>
                <a:latin typeface="Open Sans Bold"/>
              </a:rPr>
              <a:t>Lien entre ESP32 et capteurs</a:t>
            </a:r>
            <a:r>
              <a:rPr lang="en-US" sz="4000">
                <a:solidFill>
                  <a:srgbClr val="F9F9F9"/>
                </a:solidFill>
                <a:latin typeface="Open Sans Bold"/>
              </a:rPr>
              <a:t> </a:t>
            </a:r>
          </a:p>
          <a:p>
            <a:pPr algn="l">
              <a:lnSpc>
                <a:spcPts val="5600"/>
              </a:lnSpc>
            </a:pPr>
          </a:p>
          <a:p>
            <a:pPr algn="l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9F9F9"/>
                </a:solidFill>
                <a:latin typeface="Open Sans Bold"/>
              </a:rPr>
              <a:t>Aiguillage</a:t>
            </a:r>
            <a:r>
              <a:rPr lang="en-US" sz="4000">
                <a:solidFill>
                  <a:srgbClr val="F9F9F9"/>
                </a:solidFill>
                <a:latin typeface="Open Sans Bold"/>
              </a:rPr>
              <a:t> 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549452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49452" cy="4334933"/>
            </a:xfrm>
            <a:custGeom>
              <a:avLst/>
              <a:gdLst/>
              <a:ahLst/>
              <a:cxnLst/>
              <a:rect r="r" b="b" t="t" l="l"/>
              <a:pathLst>
                <a:path h="4334933" w="8549452">
                  <a:moveTo>
                    <a:pt x="0" y="0"/>
                  </a:moveTo>
                  <a:lnTo>
                    <a:pt x="8549452" y="0"/>
                  </a:lnTo>
                  <a:lnTo>
                    <a:pt x="8549452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549452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12546" y="5458423"/>
            <a:ext cx="4429405" cy="3654259"/>
          </a:xfrm>
          <a:custGeom>
            <a:avLst/>
            <a:gdLst/>
            <a:ahLst/>
            <a:cxnLst/>
            <a:rect r="r" b="b" t="t" l="l"/>
            <a:pathLst>
              <a:path h="3654259" w="4429405">
                <a:moveTo>
                  <a:pt x="0" y="0"/>
                </a:moveTo>
                <a:lnTo>
                  <a:pt x="4429406" y="0"/>
                </a:lnTo>
                <a:lnTo>
                  <a:pt x="4429406" y="3654259"/>
                </a:lnTo>
                <a:lnTo>
                  <a:pt x="0" y="365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2458" y="1372471"/>
            <a:ext cx="15097358" cy="22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44"/>
              </a:lnSpc>
            </a:pPr>
            <a:r>
              <a:rPr lang="en-US" sz="12888">
                <a:solidFill>
                  <a:srgbClr val="FFFFFF"/>
                </a:solidFill>
                <a:latin typeface="Quicksand Bold"/>
              </a:rPr>
              <a:t>REFAIRE LA CARTE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2458" y="4335297"/>
            <a:ext cx="10623746" cy="463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2161" indent="-406080" lvl="1">
              <a:lnSpc>
                <a:spcPts val="5266"/>
              </a:lnSpc>
              <a:buFont typeface="Arial"/>
              <a:buChar char="•"/>
            </a:pPr>
            <a:r>
              <a:rPr lang="en-US" sz="3761">
                <a:solidFill>
                  <a:srgbClr val="FFFFFF"/>
                </a:solidFill>
                <a:latin typeface="Quicksand"/>
              </a:rPr>
              <a:t>Apprendre à utiliser eagle PCB</a:t>
            </a:r>
          </a:p>
          <a:p>
            <a:pPr algn="l">
              <a:lnSpc>
                <a:spcPts val="5266"/>
              </a:lnSpc>
            </a:pPr>
          </a:p>
          <a:p>
            <a:pPr algn="l" marL="812161" indent="-406080" lvl="1">
              <a:lnSpc>
                <a:spcPts val="5266"/>
              </a:lnSpc>
              <a:buFont typeface="Arial"/>
              <a:buChar char="•"/>
            </a:pPr>
            <a:r>
              <a:rPr lang="en-US" sz="3761">
                <a:solidFill>
                  <a:srgbClr val="FFFFFF"/>
                </a:solidFill>
                <a:latin typeface="Quicksand"/>
              </a:rPr>
              <a:t>Refaire le schématique </a:t>
            </a:r>
          </a:p>
          <a:p>
            <a:pPr algn="l">
              <a:lnSpc>
                <a:spcPts val="5266"/>
              </a:lnSpc>
            </a:pPr>
          </a:p>
          <a:p>
            <a:pPr algn="l" marL="812161" indent="-406080" lvl="1">
              <a:lnSpc>
                <a:spcPts val="5266"/>
              </a:lnSpc>
              <a:buFont typeface="Arial"/>
              <a:buChar char="•"/>
            </a:pPr>
            <a:r>
              <a:rPr lang="en-US" sz="3761">
                <a:solidFill>
                  <a:srgbClr val="FFFFFF"/>
                </a:solidFill>
                <a:latin typeface="Quicksand"/>
              </a:rPr>
              <a:t>Refaire le routage</a:t>
            </a:r>
          </a:p>
          <a:p>
            <a:pPr algn="l">
              <a:lnSpc>
                <a:spcPts val="5266"/>
              </a:lnSpc>
            </a:pPr>
          </a:p>
          <a:p>
            <a:pPr algn="l">
              <a:lnSpc>
                <a:spcPts val="526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499093" y="9540936"/>
            <a:ext cx="56857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Quicksand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295" y="498304"/>
            <a:ext cx="18572590" cy="9215924"/>
            <a:chOff x="0" y="0"/>
            <a:chExt cx="24763454" cy="122878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493" t="0" r="11493" b="0"/>
            <a:stretch>
              <a:fillRect/>
            </a:stretch>
          </p:blipFill>
          <p:spPr>
            <a:xfrm flipH="false" flipV="false">
              <a:off x="0" y="0"/>
              <a:ext cx="24763454" cy="1228789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7499093" y="9540936"/>
            <a:ext cx="56857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Quicksand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4" y="3850475"/>
            <a:ext cx="18291864" cy="3371241"/>
          </a:xfrm>
          <a:custGeom>
            <a:avLst/>
            <a:gdLst/>
            <a:ahLst/>
            <a:cxnLst/>
            <a:rect r="r" b="b" t="t" l="l"/>
            <a:pathLst>
              <a:path h="3371241" w="18291864">
                <a:moveTo>
                  <a:pt x="0" y="0"/>
                </a:moveTo>
                <a:lnTo>
                  <a:pt x="18291864" y="0"/>
                </a:lnTo>
                <a:lnTo>
                  <a:pt x="18291864" y="3371241"/>
                </a:lnTo>
                <a:lnTo>
                  <a:pt x="0" y="3371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99093" y="9540936"/>
            <a:ext cx="56857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Quicksand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8371" y="1028700"/>
            <a:ext cx="11078725" cy="8880677"/>
            <a:chOff x="0" y="0"/>
            <a:chExt cx="5835707" cy="4677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35707" cy="4677888"/>
            </a:xfrm>
            <a:custGeom>
              <a:avLst/>
              <a:gdLst/>
              <a:ahLst/>
              <a:cxnLst/>
              <a:rect r="r" b="b" t="t" l="l"/>
              <a:pathLst>
                <a:path h="4677888" w="5835707">
                  <a:moveTo>
                    <a:pt x="0" y="0"/>
                  </a:moveTo>
                  <a:lnTo>
                    <a:pt x="5835707" y="0"/>
                  </a:lnTo>
                  <a:lnTo>
                    <a:pt x="5835707" y="4677888"/>
                  </a:lnTo>
                  <a:lnTo>
                    <a:pt x="0" y="467788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835707" cy="4696938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33659" y="2778587"/>
            <a:ext cx="4729827" cy="4729827"/>
          </a:xfrm>
          <a:custGeom>
            <a:avLst/>
            <a:gdLst/>
            <a:ahLst/>
            <a:cxnLst/>
            <a:rect r="r" b="b" t="t" l="l"/>
            <a:pathLst>
              <a:path h="4729827" w="4729827">
                <a:moveTo>
                  <a:pt x="0" y="0"/>
                </a:moveTo>
                <a:lnTo>
                  <a:pt x="4729826" y="0"/>
                </a:lnTo>
                <a:lnTo>
                  <a:pt x="4729826" y="4729826"/>
                </a:lnTo>
                <a:lnTo>
                  <a:pt x="0" y="4729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8371" y="1256119"/>
            <a:ext cx="9508881" cy="128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3"/>
              </a:lnSpc>
            </a:pPr>
            <a:r>
              <a:rPr lang="en-US" sz="7602">
                <a:solidFill>
                  <a:srgbClr val="FFD768"/>
                </a:solidFill>
                <a:latin typeface="Quicksand Bold"/>
              </a:rPr>
              <a:t>DÉFIS ACTUELS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8371" y="3120514"/>
            <a:ext cx="11078725" cy="366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9F9F9"/>
                </a:solidFill>
                <a:latin typeface="Quicksand Bold"/>
              </a:rPr>
              <a:t>- Détecter chaque capteur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9F9F9"/>
                </a:solidFill>
                <a:latin typeface="Quicksand Bold"/>
              </a:rPr>
              <a:t>- Mesurer sur chaque capteur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9F9F9"/>
                </a:solidFill>
                <a:latin typeface="Quicksand Bold"/>
              </a:rPr>
              <a:t>- Aiguiller via le MUX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9F9F9"/>
                </a:solidFill>
                <a:latin typeface="Quicksand Bold"/>
              </a:rPr>
              <a:t>- Faire des séries de mesure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99093" y="9540936"/>
            <a:ext cx="56857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Quicksand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549452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49452" cy="4334933"/>
            </a:xfrm>
            <a:custGeom>
              <a:avLst/>
              <a:gdLst/>
              <a:ahLst/>
              <a:cxnLst/>
              <a:rect r="r" b="b" t="t" l="l"/>
              <a:pathLst>
                <a:path h="4334933" w="8549452">
                  <a:moveTo>
                    <a:pt x="0" y="0"/>
                  </a:moveTo>
                  <a:lnTo>
                    <a:pt x="8549452" y="0"/>
                  </a:lnTo>
                  <a:lnTo>
                    <a:pt x="8549452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FFD7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549452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60930" y="-259250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09840" y="1839317"/>
            <a:ext cx="1509735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Quicksand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2127" y="3899259"/>
            <a:ext cx="10623746" cy="197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66"/>
              </a:lnSpc>
            </a:pPr>
            <a:r>
              <a:rPr lang="en-US" sz="3761">
                <a:solidFill>
                  <a:srgbClr val="000000"/>
                </a:solidFill>
                <a:latin typeface="Quicksand Semi-Bold"/>
              </a:rPr>
              <a:t>- Nouvelle carte prête aux tests</a:t>
            </a:r>
          </a:p>
          <a:p>
            <a:pPr algn="just">
              <a:lnSpc>
                <a:spcPts val="5266"/>
              </a:lnSpc>
            </a:pPr>
            <a:r>
              <a:rPr lang="en-US" sz="3761">
                <a:solidFill>
                  <a:srgbClr val="000000"/>
                </a:solidFill>
                <a:latin typeface="Quicksand Semi-Bold"/>
              </a:rPr>
              <a:t>- Méthode I2C acquise</a:t>
            </a:r>
          </a:p>
          <a:p>
            <a:pPr algn="just">
              <a:lnSpc>
                <a:spcPts val="5266"/>
              </a:lnSpc>
              <a:spcBef>
                <a:spcPct val="0"/>
              </a:spcBef>
            </a:pPr>
            <a:r>
              <a:rPr lang="en-US" sz="3761">
                <a:solidFill>
                  <a:srgbClr val="000000"/>
                </a:solidFill>
                <a:latin typeface="Quicksand Semi-Bold"/>
              </a:rPr>
              <a:t>- Mesures capteurs fiables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45763" y="5813486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093" y="9540936"/>
            <a:ext cx="56857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Quicksand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8971" y="-1216640"/>
            <a:ext cx="18525943" cy="12720279"/>
            <a:chOff x="0" y="0"/>
            <a:chExt cx="24701257" cy="1696037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527660" cy="3392074"/>
              <a:chOff x="0" y="0"/>
              <a:chExt cx="609705" cy="5862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527660" y="3392074"/>
              <a:ext cx="3527660" cy="3392074"/>
              <a:chOff x="0" y="0"/>
              <a:chExt cx="609705" cy="58627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7055321" y="0"/>
              <a:ext cx="3527660" cy="3392074"/>
              <a:chOff x="0" y="0"/>
              <a:chExt cx="609705" cy="58627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110641" y="0"/>
              <a:ext cx="3527660" cy="3392074"/>
              <a:chOff x="0" y="0"/>
              <a:chExt cx="609705" cy="58627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582981" y="3392074"/>
              <a:ext cx="3527660" cy="3392074"/>
              <a:chOff x="0" y="0"/>
              <a:chExt cx="609705" cy="58627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7645936" y="3392074"/>
              <a:ext cx="3527660" cy="3392074"/>
              <a:chOff x="0" y="0"/>
              <a:chExt cx="609705" cy="58627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635" y="6784149"/>
              <a:ext cx="3527660" cy="3392074"/>
              <a:chOff x="0" y="0"/>
              <a:chExt cx="609705" cy="58627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7062956" y="6784149"/>
              <a:ext cx="3527660" cy="3392074"/>
              <a:chOff x="0" y="0"/>
              <a:chExt cx="609705" cy="58627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4118276" y="6784149"/>
              <a:ext cx="3527660" cy="3392074"/>
              <a:chOff x="0" y="0"/>
              <a:chExt cx="609705" cy="58627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3535295" y="10176223"/>
              <a:ext cx="3527660" cy="3392074"/>
              <a:chOff x="0" y="0"/>
              <a:chExt cx="609705" cy="58627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0590616" y="10176223"/>
              <a:ext cx="3527660" cy="3392074"/>
              <a:chOff x="0" y="0"/>
              <a:chExt cx="609705" cy="58627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7645936" y="10176223"/>
              <a:ext cx="3527660" cy="3392074"/>
              <a:chOff x="0" y="0"/>
              <a:chExt cx="609705" cy="58627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7635" y="13568298"/>
              <a:ext cx="3527660" cy="3392074"/>
              <a:chOff x="0" y="0"/>
              <a:chExt cx="609705" cy="58627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7055321" y="13568298"/>
              <a:ext cx="3527660" cy="3392074"/>
              <a:chOff x="0" y="0"/>
              <a:chExt cx="609705" cy="586271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4098526" y="13568298"/>
              <a:ext cx="3527660" cy="3392074"/>
              <a:chOff x="0" y="0"/>
              <a:chExt cx="609705" cy="5862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21173597" y="0"/>
              <a:ext cx="3527660" cy="3392074"/>
              <a:chOff x="0" y="0"/>
              <a:chExt cx="609705" cy="5862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1173597" y="6784149"/>
              <a:ext cx="3527660" cy="3392074"/>
              <a:chOff x="0" y="0"/>
              <a:chExt cx="609705" cy="586271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21141731" y="13568298"/>
              <a:ext cx="3527660" cy="3392074"/>
              <a:chOff x="0" y="0"/>
              <a:chExt cx="609705" cy="586271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609705" cy="586271"/>
              </a:xfrm>
              <a:custGeom>
                <a:avLst/>
                <a:gdLst/>
                <a:ahLst/>
                <a:cxnLst/>
                <a:rect r="r" b="b" t="t" l="l"/>
                <a:pathLst>
                  <a:path h="586271" w="609705">
                    <a:moveTo>
                      <a:pt x="0" y="0"/>
                    </a:moveTo>
                    <a:lnTo>
                      <a:pt x="609705" y="0"/>
                    </a:lnTo>
                    <a:lnTo>
                      <a:pt x="609705" y="586271"/>
                    </a:lnTo>
                    <a:lnTo>
                      <a:pt x="0" y="586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19050"/>
                <a:ext cx="609705" cy="605321"/>
              </a:xfrm>
              <a:prstGeom prst="rect">
                <a:avLst/>
              </a:prstGeom>
            </p:spPr>
            <p:txBody>
              <a:bodyPr anchor="ctr" rtlCol="false" tIns="79001" lIns="79001" bIns="79001" rIns="79001"/>
              <a:lstStyle/>
              <a:p>
                <a:pPr algn="ctr">
                  <a:lnSpc>
                    <a:spcPts val="1333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7" id="57"/>
          <p:cNvGrpSpPr/>
          <p:nvPr/>
        </p:nvGrpSpPr>
        <p:grpSpPr>
          <a:xfrm rot="0">
            <a:off x="1028700" y="1028700"/>
            <a:ext cx="16230600" cy="8229600"/>
            <a:chOff x="0" y="0"/>
            <a:chExt cx="8549452" cy="433493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549452" cy="4334933"/>
            </a:xfrm>
            <a:custGeom>
              <a:avLst/>
              <a:gdLst/>
              <a:ahLst/>
              <a:cxnLst/>
              <a:rect r="r" b="b" t="t" l="l"/>
              <a:pathLst>
                <a:path h="4334933" w="8549452">
                  <a:moveTo>
                    <a:pt x="0" y="0"/>
                  </a:moveTo>
                  <a:lnTo>
                    <a:pt x="8549452" y="0"/>
                  </a:lnTo>
                  <a:lnTo>
                    <a:pt x="8549452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19050"/>
              <a:ext cx="8549452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607311" y="2180013"/>
            <a:ext cx="15073379" cy="561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3"/>
              </a:lnSpc>
            </a:pPr>
            <a:r>
              <a:rPr lang="en-US" sz="16088">
                <a:solidFill>
                  <a:srgbClr val="000000"/>
                </a:solidFill>
                <a:latin typeface="Quicksand Bold"/>
              </a:rPr>
              <a:t>QUESTION</a:t>
            </a:r>
          </a:p>
          <a:p>
            <a:pPr algn="ctr">
              <a:lnSpc>
                <a:spcPts val="22523"/>
              </a:lnSpc>
            </a:pPr>
            <a:r>
              <a:rPr lang="en-US" sz="16088">
                <a:solidFill>
                  <a:srgbClr val="000000"/>
                </a:solidFill>
                <a:latin typeface="Quicksand Bold"/>
              </a:rPr>
              <a:t>TIME!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7499093" y="9540936"/>
            <a:ext cx="56857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Quicksand Bold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549452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49452" cy="4334933"/>
            </a:xfrm>
            <a:custGeom>
              <a:avLst/>
              <a:gdLst/>
              <a:ahLst/>
              <a:cxnLst/>
              <a:rect r="r" b="b" t="t" l="l"/>
              <a:pathLst>
                <a:path h="4334933" w="8549452">
                  <a:moveTo>
                    <a:pt x="0" y="0"/>
                  </a:moveTo>
                  <a:lnTo>
                    <a:pt x="8549452" y="0"/>
                  </a:lnTo>
                  <a:lnTo>
                    <a:pt x="8549452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FFD7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549452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60930" y="-259250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860930" y="1839317"/>
            <a:ext cx="1509735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Quicksand Bold"/>
              </a:rPr>
              <a:t>SOMMAIRE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2127" y="3899259"/>
            <a:ext cx="10623746" cy="39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2161" indent="-406080" lvl="1">
              <a:lnSpc>
                <a:spcPts val="5266"/>
              </a:lnSpc>
              <a:spcBef>
                <a:spcPct val="0"/>
              </a:spcBef>
              <a:buAutoNum type="arabicPeriod" startAt="1"/>
            </a:pPr>
            <a:r>
              <a:rPr lang="en-US" sz="3761" strike="noStrike" u="none">
                <a:solidFill>
                  <a:srgbClr val="000000"/>
                </a:solidFill>
                <a:latin typeface="Quicksand Semi-Bold"/>
              </a:rPr>
              <a:t>Introduction du projet </a:t>
            </a:r>
          </a:p>
          <a:p>
            <a:pPr algn="just" marL="812161" indent="-406080" lvl="1">
              <a:lnSpc>
                <a:spcPts val="5266"/>
              </a:lnSpc>
              <a:spcBef>
                <a:spcPct val="0"/>
              </a:spcBef>
              <a:buAutoNum type="arabicPeriod" startAt="1"/>
            </a:pPr>
            <a:r>
              <a:rPr lang="en-US" sz="3761" strike="noStrike" u="none">
                <a:solidFill>
                  <a:srgbClr val="000000"/>
                </a:solidFill>
                <a:latin typeface="Quicksand Semi-Bold"/>
              </a:rPr>
              <a:t>Développement de la solution</a:t>
            </a:r>
          </a:p>
          <a:p>
            <a:pPr algn="just" marL="812161" indent="-406080" lvl="1">
              <a:lnSpc>
                <a:spcPts val="5266"/>
              </a:lnSpc>
              <a:spcBef>
                <a:spcPct val="0"/>
              </a:spcBef>
              <a:buAutoNum type="arabicPeriod" startAt="1"/>
            </a:pPr>
            <a:r>
              <a:rPr lang="en-US" sz="3761" strike="noStrike" u="none">
                <a:solidFill>
                  <a:srgbClr val="000000"/>
                </a:solidFill>
                <a:latin typeface="Quicksand Semi-Bold"/>
              </a:rPr>
              <a:t>Problèmes rencontrés</a:t>
            </a:r>
          </a:p>
          <a:p>
            <a:pPr algn="just" marL="812161" indent="-406080" lvl="1">
              <a:lnSpc>
                <a:spcPts val="5266"/>
              </a:lnSpc>
              <a:spcBef>
                <a:spcPct val="0"/>
              </a:spcBef>
              <a:buAutoNum type="arabicPeriod" startAt="1"/>
            </a:pPr>
            <a:r>
              <a:rPr lang="en-US" sz="3761" strike="noStrike" u="none">
                <a:solidFill>
                  <a:srgbClr val="000000"/>
                </a:solidFill>
                <a:latin typeface="Quicksand Semi-Bold"/>
              </a:rPr>
              <a:t>Évolution de la solution</a:t>
            </a:r>
          </a:p>
          <a:p>
            <a:pPr algn="just" marL="812161" indent="-406080" lvl="1">
              <a:lnSpc>
                <a:spcPts val="5266"/>
              </a:lnSpc>
              <a:spcBef>
                <a:spcPct val="0"/>
              </a:spcBef>
              <a:buAutoNum type="arabicPeriod" startAt="1"/>
            </a:pPr>
            <a:r>
              <a:rPr lang="en-US" sz="3761" strike="noStrike" u="none">
                <a:solidFill>
                  <a:srgbClr val="000000"/>
                </a:solidFill>
                <a:latin typeface="Quicksand Semi-Bold"/>
              </a:rPr>
              <a:t>Défis actuels</a:t>
            </a:r>
          </a:p>
          <a:p>
            <a:pPr algn="just" marL="812161" indent="-406080" lvl="1">
              <a:lnSpc>
                <a:spcPts val="5266"/>
              </a:lnSpc>
              <a:spcBef>
                <a:spcPct val="0"/>
              </a:spcBef>
              <a:buAutoNum type="arabicPeriod" startAt="1"/>
            </a:pPr>
            <a:r>
              <a:rPr lang="en-US" sz="3761" strike="noStrike" u="none">
                <a:solidFill>
                  <a:srgbClr val="000000"/>
                </a:solidFill>
                <a:latin typeface="Quicksand Semi-Bold"/>
              </a:rPr>
              <a:t>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45763" y="5813486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609258" y="9540936"/>
            <a:ext cx="458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9F9F9"/>
                </a:solidFill>
                <a:latin typeface="Quicksand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4500" y="1063298"/>
            <a:ext cx="7584800" cy="8229600"/>
            <a:chOff x="0" y="0"/>
            <a:chExt cx="3995286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95286" cy="4334933"/>
            </a:xfrm>
            <a:custGeom>
              <a:avLst/>
              <a:gdLst/>
              <a:ahLst/>
              <a:cxnLst/>
              <a:rect r="r" b="b" t="t" l="l"/>
              <a:pathLst>
                <a:path h="4334933" w="3995286">
                  <a:moveTo>
                    <a:pt x="0" y="0"/>
                  </a:moveTo>
                  <a:lnTo>
                    <a:pt x="3995286" y="0"/>
                  </a:lnTo>
                  <a:lnTo>
                    <a:pt x="3995286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FFD7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995286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53717" y="-276782"/>
            <a:ext cx="8923529" cy="10909760"/>
            <a:chOff x="0" y="0"/>
            <a:chExt cx="11898039" cy="145463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2701" t="0" r="22701" b="0"/>
            <a:stretch>
              <a:fillRect/>
            </a:stretch>
          </p:blipFill>
          <p:spPr>
            <a:xfrm flipH="false" flipV="false">
              <a:off x="0" y="0"/>
              <a:ext cx="11898039" cy="1454634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02183" y="1344364"/>
            <a:ext cx="6827070" cy="103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3"/>
              </a:lnSpc>
            </a:pPr>
            <a:r>
              <a:rPr lang="en-US" sz="6102">
                <a:solidFill>
                  <a:srgbClr val="000000"/>
                </a:solidFill>
                <a:latin typeface="Quicksand Bold"/>
              </a:rPr>
              <a:t>L’IDÉE DU PROJET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6221" y="2723064"/>
            <a:ext cx="6241358" cy="463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6"/>
              </a:lnSpc>
            </a:pPr>
            <a:r>
              <a:rPr lang="en-US" sz="3761">
                <a:solidFill>
                  <a:srgbClr val="000000"/>
                </a:solidFill>
                <a:latin typeface="Quicksand"/>
              </a:rPr>
              <a:t>- Présence des varroas dans les ruches  </a:t>
            </a:r>
          </a:p>
          <a:p>
            <a:pPr algn="l">
              <a:lnSpc>
                <a:spcPts val="5266"/>
              </a:lnSpc>
            </a:pPr>
            <a:r>
              <a:rPr lang="en-US" sz="3761">
                <a:solidFill>
                  <a:srgbClr val="000000"/>
                </a:solidFill>
                <a:latin typeface="Quicksand"/>
              </a:rPr>
              <a:t>- Les varroas se nourrissent du corps gras des abeilles</a:t>
            </a:r>
          </a:p>
          <a:p>
            <a:pPr algn="l">
              <a:lnSpc>
                <a:spcPts val="5266"/>
              </a:lnSpc>
            </a:pPr>
            <a:r>
              <a:rPr lang="en-US" sz="3761">
                <a:solidFill>
                  <a:srgbClr val="000000"/>
                </a:solidFill>
                <a:latin typeface="Quicksand"/>
              </a:rPr>
              <a:t>- Maladie apportées aux abeilles</a:t>
            </a:r>
          </a:p>
          <a:p>
            <a:pPr algn="l">
              <a:lnSpc>
                <a:spcPts val="526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609258" y="9540936"/>
            <a:ext cx="458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9F9F9"/>
                </a:solidFill>
                <a:latin typeface="Quicksand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347491" cy="8880677"/>
            <a:chOff x="0" y="0"/>
            <a:chExt cx="4397032" cy="4677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7032" cy="4677888"/>
            </a:xfrm>
            <a:custGeom>
              <a:avLst/>
              <a:gdLst/>
              <a:ahLst/>
              <a:cxnLst/>
              <a:rect r="r" b="b" t="t" l="l"/>
              <a:pathLst>
                <a:path h="4677888" w="4397032">
                  <a:moveTo>
                    <a:pt x="0" y="0"/>
                  </a:moveTo>
                  <a:lnTo>
                    <a:pt x="4397032" y="0"/>
                  </a:lnTo>
                  <a:lnTo>
                    <a:pt x="4397032" y="4677888"/>
                  </a:lnTo>
                  <a:lnTo>
                    <a:pt x="0" y="467788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97032" cy="4696938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08515" y="1328192"/>
            <a:ext cx="7630616" cy="7630616"/>
          </a:xfrm>
          <a:custGeom>
            <a:avLst/>
            <a:gdLst/>
            <a:ahLst/>
            <a:cxnLst/>
            <a:rect r="r" b="b" t="t" l="l"/>
            <a:pathLst>
              <a:path h="7630616" w="7630616">
                <a:moveTo>
                  <a:pt x="0" y="0"/>
                </a:moveTo>
                <a:lnTo>
                  <a:pt x="7630617" y="0"/>
                </a:lnTo>
                <a:lnTo>
                  <a:pt x="7630617" y="7630616"/>
                </a:lnTo>
                <a:lnTo>
                  <a:pt x="0" y="763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6383" y="1256119"/>
            <a:ext cx="6529434" cy="128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3"/>
              </a:lnSpc>
            </a:pPr>
            <a:r>
              <a:rPr lang="en-US" sz="7602">
                <a:solidFill>
                  <a:srgbClr val="FFD768"/>
                </a:solidFill>
                <a:latin typeface="Quicksand Bol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0045" y="3120514"/>
            <a:ext cx="7398778" cy="366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9F9F9"/>
                </a:solidFill>
                <a:latin typeface="Quicksand Bold"/>
              </a:rPr>
              <a:t>- Injectection CO2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9F9F9"/>
                </a:solidFill>
                <a:latin typeface="Quicksand Bold"/>
              </a:rPr>
              <a:t>- Mesure CO2 sur 3 niveaux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9F9F9"/>
                </a:solidFill>
                <a:latin typeface="Quicksand Bold"/>
              </a:rPr>
              <a:t>- Régulation CO2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09258" y="9540936"/>
            <a:ext cx="458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Quicksand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403297" cy="8229600"/>
            <a:chOff x="0" y="0"/>
            <a:chExt cx="4426428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6428" cy="4334933"/>
            </a:xfrm>
            <a:custGeom>
              <a:avLst/>
              <a:gdLst/>
              <a:ahLst/>
              <a:cxnLst/>
              <a:rect r="r" b="b" t="t" l="l"/>
              <a:pathLst>
                <a:path h="4334933" w="4426428">
                  <a:moveTo>
                    <a:pt x="0" y="0"/>
                  </a:moveTo>
                  <a:lnTo>
                    <a:pt x="4426428" y="0"/>
                  </a:lnTo>
                  <a:lnTo>
                    <a:pt x="4426428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FFD7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26428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90546" y="1028700"/>
            <a:ext cx="7594005" cy="8356695"/>
          </a:xfrm>
          <a:custGeom>
            <a:avLst/>
            <a:gdLst/>
            <a:ahLst/>
            <a:cxnLst/>
            <a:rect r="r" b="b" t="t" l="l"/>
            <a:pathLst>
              <a:path h="8356695" w="7594005">
                <a:moveTo>
                  <a:pt x="0" y="0"/>
                </a:moveTo>
                <a:lnTo>
                  <a:pt x="7594004" y="0"/>
                </a:lnTo>
                <a:lnTo>
                  <a:pt x="7594004" y="8356695"/>
                </a:lnTo>
                <a:lnTo>
                  <a:pt x="0" y="835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21" t="0" r="-502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65631" y="1505023"/>
            <a:ext cx="6529434" cy="100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</a:pPr>
            <a:r>
              <a:rPr lang="en-US" sz="5902">
                <a:solidFill>
                  <a:srgbClr val="F9F9F9"/>
                </a:solidFill>
                <a:latin typeface="Quicksand Bold"/>
              </a:rPr>
              <a:t>CAPTEUR CSS811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7948" y="2994025"/>
            <a:ext cx="7584800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- Test carte précédente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- ESP32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- 3 capteurs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- Disposition verticale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- 3 niveaux de mesure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- Précision faible</a:t>
            </a: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609258" y="9540936"/>
            <a:ext cx="458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9F9F9"/>
                </a:solidFill>
                <a:latin typeface="Quicksand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403297" cy="8229600"/>
            <a:chOff x="0" y="0"/>
            <a:chExt cx="4426428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6428" cy="4334933"/>
            </a:xfrm>
            <a:custGeom>
              <a:avLst/>
              <a:gdLst/>
              <a:ahLst/>
              <a:cxnLst/>
              <a:rect r="r" b="b" t="t" l="l"/>
              <a:pathLst>
                <a:path h="4334933" w="4426428">
                  <a:moveTo>
                    <a:pt x="0" y="0"/>
                  </a:moveTo>
                  <a:lnTo>
                    <a:pt x="4426428" y="0"/>
                  </a:lnTo>
                  <a:lnTo>
                    <a:pt x="4426428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FFD7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426428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23126" y="1028700"/>
            <a:ext cx="8274775" cy="8229600"/>
          </a:xfrm>
          <a:custGeom>
            <a:avLst/>
            <a:gdLst/>
            <a:ahLst/>
            <a:cxnLst/>
            <a:rect r="r" b="b" t="t" l="l"/>
            <a:pathLst>
              <a:path h="8229600" w="8274775">
                <a:moveTo>
                  <a:pt x="0" y="0"/>
                </a:moveTo>
                <a:lnTo>
                  <a:pt x="8274775" y="0"/>
                </a:lnTo>
                <a:lnTo>
                  <a:pt x="82747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5" t="0" r="-454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65631" y="1284694"/>
            <a:ext cx="6529434" cy="100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</a:pPr>
            <a:r>
              <a:rPr lang="en-US" sz="5902">
                <a:solidFill>
                  <a:srgbClr val="F9F9F9"/>
                </a:solidFill>
                <a:latin typeface="Quicksand Bold"/>
              </a:rPr>
              <a:t>CAPTEUR ENS160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7948" y="2399460"/>
            <a:ext cx="7584800" cy="42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Capable de mesurer :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        - Taux CO2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        - Qualité de l’air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        - TVOC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65631" y="5622589"/>
            <a:ext cx="6529434" cy="100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</a:pPr>
            <a:r>
              <a:rPr lang="en-US" sz="5902">
                <a:solidFill>
                  <a:srgbClr val="F9F9F9"/>
                </a:solidFill>
                <a:latin typeface="Quicksand Bold"/>
              </a:rPr>
              <a:t>CAPTEUR AHT2X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7948" y="6724852"/>
            <a:ext cx="7584800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Capable de mesurer :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       - La temperature 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09258" y="9540936"/>
            <a:ext cx="458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9F9F9"/>
                </a:solidFill>
                <a:latin typeface="Quicksand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4500" y="1063298"/>
            <a:ext cx="8273082" cy="8229600"/>
            <a:chOff x="0" y="0"/>
            <a:chExt cx="4357837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7837" cy="4334933"/>
            </a:xfrm>
            <a:custGeom>
              <a:avLst/>
              <a:gdLst/>
              <a:ahLst/>
              <a:cxnLst/>
              <a:rect r="r" b="b" t="t" l="l"/>
              <a:pathLst>
                <a:path h="4334933" w="4357837">
                  <a:moveTo>
                    <a:pt x="0" y="0"/>
                  </a:moveTo>
                  <a:lnTo>
                    <a:pt x="4357837" y="0"/>
                  </a:lnTo>
                  <a:lnTo>
                    <a:pt x="4357837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57837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53717" y="-276782"/>
            <a:ext cx="8923529" cy="10909760"/>
            <a:chOff x="0" y="0"/>
            <a:chExt cx="11898039" cy="145463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5257" t="0" r="25257" b="0"/>
            <a:stretch>
              <a:fillRect/>
            </a:stretch>
          </p:blipFill>
          <p:spPr>
            <a:xfrm flipH="false" flipV="false">
              <a:off x="0" y="0"/>
              <a:ext cx="11898039" cy="1454634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02183" y="1372939"/>
            <a:ext cx="6529434" cy="169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3"/>
              </a:lnSpc>
            </a:pPr>
            <a:r>
              <a:rPr lang="en-US" sz="4902">
                <a:solidFill>
                  <a:srgbClr val="FFD768"/>
                </a:solidFill>
                <a:latin typeface="Quicksand Bold"/>
              </a:rPr>
              <a:t>PROBLÈMES RENCONTRÉS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6144" y="3280496"/>
            <a:ext cx="7584800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9F9F9"/>
                </a:solidFill>
                <a:latin typeface="Open Sans Bold"/>
              </a:rPr>
              <a:t>Capteur pas bien soudé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9F9F9"/>
                </a:solidFill>
                <a:latin typeface="Open Sans Bold"/>
              </a:rPr>
              <a:t> </a:t>
            </a:r>
          </a:p>
          <a:p>
            <a:pPr algn="l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9F9F9"/>
                </a:solidFill>
                <a:latin typeface="Open Sans Bold"/>
              </a:rPr>
              <a:t>Impossible de detecter les adresse I2C</a:t>
            </a:r>
          </a:p>
          <a:p>
            <a:pPr algn="l">
              <a:lnSpc>
                <a:spcPts val="5600"/>
              </a:lnSpc>
            </a:pPr>
          </a:p>
          <a:p>
            <a:pPr algn="l"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9F9F9"/>
                </a:solidFill>
                <a:latin typeface="Open Sans Bold"/>
              </a:rPr>
              <a:t>Inversion </a:t>
            </a:r>
            <a:r>
              <a:rPr lang="en-US" sz="4000">
                <a:solidFill>
                  <a:srgbClr val="F9F9F9"/>
                </a:solidFill>
                <a:latin typeface="Open Sans Bold"/>
              </a:rPr>
              <a:t>des noms des pins entre les 2 capteurs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09258" y="9540936"/>
            <a:ext cx="458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Quicksand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4500" y="1063298"/>
            <a:ext cx="7584800" cy="8229600"/>
            <a:chOff x="0" y="0"/>
            <a:chExt cx="3995286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95286" cy="4334933"/>
            </a:xfrm>
            <a:custGeom>
              <a:avLst/>
              <a:gdLst/>
              <a:ahLst/>
              <a:cxnLst/>
              <a:rect r="r" b="b" t="t" l="l"/>
              <a:pathLst>
                <a:path h="4334933" w="3995286">
                  <a:moveTo>
                    <a:pt x="0" y="0"/>
                  </a:moveTo>
                  <a:lnTo>
                    <a:pt x="3995286" y="0"/>
                  </a:lnTo>
                  <a:lnTo>
                    <a:pt x="3995286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FFD7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995286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1281" y="1028700"/>
            <a:ext cx="8602719" cy="8264198"/>
          </a:xfrm>
          <a:custGeom>
            <a:avLst/>
            <a:gdLst/>
            <a:ahLst/>
            <a:cxnLst/>
            <a:rect r="r" b="b" t="t" l="l"/>
            <a:pathLst>
              <a:path h="8264198" w="8602719">
                <a:moveTo>
                  <a:pt x="0" y="0"/>
                </a:moveTo>
                <a:lnTo>
                  <a:pt x="8602719" y="0"/>
                </a:lnTo>
                <a:lnTo>
                  <a:pt x="8602719" y="8264198"/>
                </a:lnTo>
                <a:lnTo>
                  <a:pt x="0" y="82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00" t="-3588" r="-26000" b="-400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02183" y="1325314"/>
            <a:ext cx="6529434" cy="128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3"/>
              </a:lnSpc>
            </a:pPr>
            <a:r>
              <a:rPr lang="en-US" sz="7602">
                <a:solidFill>
                  <a:srgbClr val="000000"/>
                </a:solidFill>
                <a:latin typeface="Quicksand Bold"/>
              </a:rPr>
              <a:t>1ER ESPOIR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09258" y="9540936"/>
            <a:ext cx="458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9F9F9"/>
                </a:solidFill>
                <a:latin typeface="Quicksand Bold"/>
              </a:rPr>
              <a:t>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90259" y="2895918"/>
            <a:ext cx="6241358" cy="197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6"/>
              </a:lnSpc>
            </a:pPr>
            <a:r>
              <a:rPr lang="en-US" sz="3761">
                <a:solidFill>
                  <a:srgbClr val="000000"/>
                </a:solidFill>
                <a:latin typeface="Quicksand"/>
              </a:rPr>
              <a:t>- Un seul capteur</a:t>
            </a:r>
          </a:p>
          <a:p>
            <a:pPr algn="l">
              <a:lnSpc>
                <a:spcPts val="5266"/>
              </a:lnSpc>
            </a:pPr>
            <a:r>
              <a:rPr lang="en-US" sz="3761">
                <a:solidFill>
                  <a:srgbClr val="000000"/>
                </a:solidFill>
                <a:latin typeface="Quicksand"/>
              </a:rPr>
              <a:t>- Breadboard</a:t>
            </a:r>
          </a:p>
          <a:p>
            <a:pPr algn="l">
              <a:lnSpc>
                <a:spcPts val="5266"/>
              </a:lnSpc>
            </a:pPr>
            <a:r>
              <a:rPr lang="en-US" sz="3761">
                <a:solidFill>
                  <a:srgbClr val="000000"/>
                </a:solidFill>
                <a:latin typeface="Quicksand"/>
              </a:rPr>
              <a:t>- 1er résultat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549452" cy="4334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49452" cy="4334933"/>
            </a:xfrm>
            <a:custGeom>
              <a:avLst/>
              <a:gdLst/>
              <a:ahLst/>
              <a:cxnLst/>
              <a:rect r="r" b="b" t="t" l="l"/>
              <a:pathLst>
                <a:path h="4334933" w="8549452">
                  <a:moveTo>
                    <a:pt x="0" y="0"/>
                  </a:moveTo>
                  <a:lnTo>
                    <a:pt x="8549452" y="0"/>
                  </a:lnTo>
                  <a:lnTo>
                    <a:pt x="8549452" y="4334933"/>
                  </a:lnTo>
                  <a:lnTo>
                    <a:pt x="0" y="4334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549452" cy="4353983"/>
            </a:xfrm>
            <a:prstGeom prst="rect">
              <a:avLst/>
            </a:prstGeom>
          </p:spPr>
          <p:txBody>
            <a:bodyPr anchor="ctr" rtlCol="false" tIns="34562" lIns="34562" bIns="34562" rIns="34562"/>
            <a:lstStyle/>
            <a:p>
              <a:pPr algn="ctr">
                <a:lnSpc>
                  <a:spcPts val="133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12546" y="5458423"/>
            <a:ext cx="4429405" cy="3654259"/>
          </a:xfrm>
          <a:custGeom>
            <a:avLst/>
            <a:gdLst/>
            <a:ahLst/>
            <a:cxnLst/>
            <a:rect r="r" b="b" t="t" l="l"/>
            <a:pathLst>
              <a:path h="3654259" w="4429405">
                <a:moveTo>
                  <a:pt x="0" y="0"/>
                </a:moveTo>
                <a:lnTo>
                  <a:pt x="4429406" y="0"/>
                </a:lnTo>
                <a:lnTo>
                  <a:pt x="4429406" y="3654259"/>
                </a:lnTo>
                <a:lnTo>
                  <a:pt x="0" y="365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2458" y="1372471"/>
            <a:ext cx="15097358" cy="22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44"/>
              </a:lnSpc>
            </a:pPr>
            <a:r>
              <a:rPr lang="en-US" sz="12888">
                <a:solidFill>
                  <a:srgbClr val="FFFFFF"/>
                </a:solidFill>
                <a:latin typeface="Quicksand Bold"/>
              </a:rPr>
              <a:t>RESULTATS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2458" y="4335297"/>
            <a:ext cx="10623746" cy="1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6"/>
              </a:lnSpc>
            </a:pPr>
            <a:r>
              <a:rPr lang="en-US" sz="3761">
                <a:solidFill>
                  <a:srgbClr val="FFFFFF"/>
                </a:solidFill>
                <a:latin typeface="Quicksand"/>
              </a:rPr>
              <a:t>Mesurer le taux de CO2, TVOC, Qualité de l’air et la temperature séparement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09258" y="9540936"/>
            <a:ext cx="45841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Quicksand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DAGDK8G8LKU</dc:identifier>
  <dcterms:modified xsi:type="dcterms:W3CDTF">2011-08-01T06:04:30Z</dcterms:modified>
  <cp:revision>1</cp:revision>
  <dc:title>Traitement de CO2 dans une ruche</dc:title>
</cp:coreProperties>
</file>